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80" r:id="rId4"/>
    <p:sldId id="258" r:id="rId5"/>
    <p:sldId id="259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81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82" r:id="rId24"/>
    <p:sldId id="275" r:id="rId25"/>
    <p:sldId id="277" r:id="rId26"/>
    <p:sldId id="278" r:id="rId27"/>
    <p:sldId id="27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3D0C0-8629-4148-9FA9-385595A918D8}" type="datetimeFigureOut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618AA-647E-4094-AE8F-F259E8D5638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9822-58A1-4C68-BED8-AC714FF97C22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445C-A6D4-4809-B0FB-7CA90F5D4788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ED35-CC18-4247-96F1-D2A1F3FBD8CD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35C9-00FC-4586-B7C0-21D6676E2E81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EE44-4766-45EC-8C27-944983610DF0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6474-81B5-45F7-9F51-B6C606CF9C98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A25B-6EBD-444B-8AA0-DA93FABD2EAA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B010-C586-4B2B-BE2E-081DA02FF185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57A2-4173-46DC-839F-55D8EE15326F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B917-02C3-41CF-B918-7556AA351F1D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8B8C-DCA0-4CBB-937B-EACE2E3A8371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305EDD-1964-44D1-9943-6E2A2DEB313B}" type="datetime1">
              <a:rPr lang="en-US" smtClean="0"/>
              <a:pPr/>
              <a:t>3/27/2011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DFC1E-5C62-4F4A-AF0E-9C5EA0B73D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het.colorado.edu/en/simulation/energy-skate-park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905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Kinetic and Potential Energy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57600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LBSC 642</a:t>
            </a:r>
          </a:p>
          <a:p>
            <a:pPr algn="ctr"/>
            <a:r>
              <a:rPr lang="en-US" dirty="0" smtClean="0"/>
              <a:t>Final Project</a:t>
            </a:r>
          </a:p>
          <a:p>
            <a:pPr algn="ctr"/>
            <a:r>
              <a:rPr lang="en-US" dirty="0" smtClean="0"/>
              <a:t>Second Semester 2010/2011</a:t>
            </a:r>
          </a:p>
          <a:p>
            <a:pPr algn="ctr"/>
            <a:r>
              <a:rPr lang="en-US" dirty="0" smtClean="0"/>
              <a:t>Margaret Buck and Rick Kahley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Example:  </a:t>
            </a:r>
          </a:p>
          <a:p>
            <a:pPr>
              <a:buNone/>
            </a:pPr>
            <a:r>
              <a:rPr lang="en-US" dirty="0" smtClean="0"/>
              <a:t>	A force of 96 N is applied in lifting a concrete block 1.5 meters.  How much work is done in lifting the block?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>
                <a:latin typeface="Viner Hand ITC" pitchFamily="66" charset="0"/>
              </a:rPr>
              <a:t>W = F x d 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	W = 96 N x 1.5 M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	</a:t>
            </a:r>
            <a:r>
              <a:rPr lang="en-US" b="1" u="sng" dirty="0" smtClean="0">
                <a:latin typeface="Viner Hand ITC" pitchFamily="66" charset="0"/>
              </a:rPr>
              <a:t>W = 144 Joules (J)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                               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Work is only done when the force is in the __________ direction as the motion of the object.  </a:t>
            </a:r>
          </a:p>
          <a:p>
            <a:pPr lvl="6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229600" cy="55626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u="sng" dirty="0" smtClean="0"/>
              <a:t>Power</a:t>
            </a:r>
            <a:r>
              <a:rPr lang="en-US" dirty="0" smtClean="0"/>
              <a:t>:  </a:t>
            </a:r>
          </a:p>
          <a:p>
            <a:pPr lvl="0"/>
            <a:r>
              <a:rPr lang="en-US" dirty="0" smtClean="0"/>
              <a:t>power (P) is the rate at which you do </a:t>
            </a:r>
            <a:r>
              <a:rPr lang="en-US" dirty="0" smtClean="0"/>
              <a:t>_ </a:t>
            </a:r>
            <a:r>
              <a:rPr lang="en-US" dirty="0" smtClean="0">
                <a:solidFill>
                  <a:srgbClr val="FF0000"/>
                </a:solidFill>
              </a:rPr>
              <a:t>(Work) </a:t>
            </a:r>
            <a:r>
              <a:rPr lang="en-US" dirty="0" smtClean="0"/>
              <a:t>________</a:t>
            </a:r>
            <a:endParaRPr lang="en-US" dirty="0" smtClean="0"/>
          </a:p>
          <a:p>
            <a:pPr lvl="0"/>
            <a:r>
              <a:rPr lang="en-US" dirty="0" smtClean="0"/>
              <a:t>it is the amount of work done per </a:t>
            </a:r>
            <a:r>
              <a:rPr lang="en-US" dirty="0" smtClean="0"/>
              <a:t>unit </a:t>
            </a:r>
            <a:r>
              <a:rPr lang="en-US" dirty="0" smtClean="0"/>
              <a:t>of </a:t>
            </a:r>
            <a:r>
              <a:rPr lang="en-US" dirty="0" smtClean="0"/>
              <a:t>_ </a:t>
            </a:r>
            <a:r>
              <a:rPr lang="en-US" dirty="0" smtClean="0">
                <a:solidFill>
                  <a:srgbClr val="FF0000"/>
                </a:solidFill>
              </a:rPr>
              <a:t>(time) </a:t>
            </a:r>
            <a:r>
              <a:rPr lang="en-US" dirty="0" smtClean="0"/>
              <a:t>_______</a:t>
            </a:r>
            <a:endParaRPr lang="en-US" dirty="0" smtClean="0"/>
          </a:p>
          <a:p>
            <a:pPr lvl="0"/>
            <a:r>
              <a:rPr lang="en-US" dirty="0" smtClean="0"/>
              <a:t>we measure work in </a:t>
            </a:r>
            <a:r>
              <a:rPr lang="en-US" dirty="0" smtClean="0"/>
              <a:t>_ </a:t>
            </a:r>
            <a:r>
              <a:rPr lang="en-US" dirty="0" smtClean="0">
                <a:solidFill>
                  <a:srgbClr val="FF0000"/>
                </a:solidFill>
              </a:rPr>
              <a:t>(Joules) </a:t>
            </a:r>
            <a:r>
              <a:rPr lang="en-US" dirty="0" smtClean="0"/>
              <a:t>______ </a:t>
            </a:r>
            <a:r>
              <a:rPr lang="en-US" dirty="0" smtClean="0"/>
              <a:t>and time in </a:t>
            </a:r>
            <a:r>
              <a:rPr lang="en-US" dirty="0" smtClean="0"/>
              <a:t>__ </a:t>
            </a:r>
            <a:r>
              <a:rPr lang="en-US" dirty="0" smtClean="0">
                <a:solidFill>
                  <a:srgbClr val="FF0000"/>
                </a:solidFill>
              </a:rPr>
              <a:t>(seconds) </a:t>
            </a:r>
            <a:r>
              <a:rPr lang="en-US" dirty="0" smtClean="0"/>
              <a:t>__________.</a:t>
            </a:r>
            <a:endParaRPr lang="en-US" dirty="0" smtClean="0"/>
          </a:p>
          <a:p>
            <a:pPr lvl="0"/>
            <a:r>
              <a:rPr lang="en-US" dirty="0" smtClean="0"/>
              <a:t>the unit of power is the </a:t>
            </a:r>
            <a:r>
              <a:rPr lang="en-US" dirty="0" smtClean="0"/>
              <a:t>_ </a:t>
            </a:r>
            <a:r>
              <a:rPr lang="en-US" dirty="0" smtClean="0">
                <a:solidFill>
                  <a:srgbClr val="FF0000"/>
                </a:solidFill>
              </a:rPr>
              <a:t>(watt) </a:t>
            </a:r>
            <a:r>
              <a:rPr lang="en-US" dirty="0" smtClean="0"/>
              <a:t>_______, </a:t>
            </a:r>
            <a:r>
              <a:rPr lang="en-US" dirty="0" smtClean="0"/>
              <a:t>or one Joule per second</a:t>
            </a:r>
          </a:p>
          <a:p>
            <a:pPr lvl="0"/>
            <a:r>
              <a:rPr lang="en-US" dirty="0" smtClean="0"/>
              <a:t>large quantities of power are given in </a:t>
            </a:r>
            <a:r>
              <a:rPr lang="en-US" dirty="0" smtClean="0"/>
              <a:t>_ </a:t>
            </a:r>
            <a:r>
              <a:rPr lang="en-US" dirty="0" smtClean="0">
                <a:solidFill>
                  <a:srgbClr val="FF0000"/>
                </a:solidFill>
              </a:rPr>
              <a:t>(kilowatt – </a:t>
            </a:r>
            <a:r>
              <a:rPr lang="en-US" dirty="0" err="1" smtClean="0">
                <a:solidFill>
                  <a:srgbClr val="FF0000"/>
                </a:solidFill>
              </a:rPr>
              <a:t>kw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/>
              <a:t>_____________.</a:t>
            </a:r>
            <a:endParaRPr lang="en-US" dirty="0" smtClean="0"/>
          </a:p>
          <a:p>
            <a:pPr lvl="0"/>
            <a:r>
              <a:rPr lang="en-US" dirty="0" smtClean="0"/>
              <a:t>to calculate power, take the </a:t>
            </a:r>
            <a:r>
              <a:rPr lang="en-US" dirty="0" smtClean="0"/>
              <a:t>_ </a:t>
            </a:r>
            <a:r>
              <a:rPr lang="en-US" dirty="0" smtClean="0">
                <a:solidFill>
                  <a:srgbClr val="FF0000"/>
                </a:solidFill>
              </a:rPr>
              <a:t>(Work) </a:t>
            </a:r>
            <a:r>
              <a:rPr lang="en-US" dirty="0" smtClean="0"/>
              <a:t>_________ </a:t>
            </a:r>
            <a:r>
              <a:rPr lang="en-US" dirty="0" smtClean="0"/>
              <a:t>done divided by the </a:t>
            </a:r>
            <a:r>
              <a:rPr lang="en-US" dirty="0" smtClean="0"/>
              <a:t>_ </a:t>
            </a:r>
            <a:r>
              <a:rPr lang="en-US" dirty="0" smtClean="0">
                <a:solidFill>
                  <a:srgbClr val="FF0000"/>
                </a:solidFill>
              </a:rPr>
              <a:t>(time) </a:t>
            </a:r>
            <a:r>
              <a:rPr lang="en-US" dirty="0" smtClean="0"/>
              <a:t>_________ </a:t>
            </a:r>
            <a:r>
              <a:rPr lang="en-US" dirty="0" smtClean="0"/>
              <a:t>it takes to do the </a:t>
            </a:r>
            <a:r>
              <a:rPr lang="en-US" dirty="0" smtClean="0"/>
              <a:t>work.</a:t>
            </a:r>
            <a:endParaRPr lang="en-US" dirty="0" smtClean="0"/>
          </a:p>
          <a:p>
            <a:pPr lvl="0" algn="ctr">
              <a:buNone/>
            </a:pPr>
            <a:r>
              <a:rPr lang="en-US" sz="3900" b="1" dirty="0" smtClean="0">
                <a:latin typeface="Viner Hand ITC" pitchFamily="66" charset="0"/>
              </a:rPr>
              <a:t>P = W/T</a:t>
            </a:r>
            <a:endParaRPr lang="en-US" sz="3900" b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	A set of pulleys is used to lift a boat weighing 990 N.  The boat is lifted 2 meters in 55 seconds.  How much power is used?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latin typeface="Viner Hand ITC" pitchFamily="66" charset="0"/>
              </a:rPr>
              <a:t>W = F x D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W = 990 N x 2m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W = 1,980 Joules</a:t>
            </a:r>
          </a:p>
          <a:p>
            <a:pPr>
              <a:buNone/>
            </a:pPr>
            <a:endParaRPr lang="en-US" sz="1600" dirty="0" smtClean="0">
              <a:latin typeface="Viner Hand ITC" pitchFamily="66" charset="0"/>
            </a:endParaRP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P = W/T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P = 1,980 J/55sec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</a:t>
            </a:r>
            <a:r>
              <a:rPr lang="en-US" b="1" u="sng" dirty="0" smtClean="0">
                <a:latin typeface="Viner Hand ITC" pitchFamily="66" charset="0"/>
              </a:rPr>
              <a:t>P = 36 watts</a:t>
            </a:r>
            <a:r>
              <a:rPr lang="en-US" dirty="0" smtClean="0">
                <a:latin typeface="Viner Hand ITC" pitchFamily="66" charset="0"/>
              </a:rPr>
              <a:t>			</a:t>
            </a:r>
          </a:p>
          <a:p>
            <a:pPr>
              <a:buNone/>
            </a:pPr>
            <a:endParaRPr lang="en-US" dirty="0" smtClean="0">
              <a:latin typeface="Viner Hand ITC" pitchFamily="66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7244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Class work </a:t>
            </a:r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horse named Greg pulls a cart of wood a distance of 12 meters using a force of 43 Newtons.  How much work has the horse done?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Matt pushes his car with a force of 5 N; however, the car does not move.  How much work has Matt done?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Chris pushes his can with a force of 5 N and the car rolls a total of 8.6 m.  How much work has Chris done?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Katherine lifts a 7.3 N object and puts it on a shelf 2.4 m high.  How much work has she done?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Lindsay holds a 6.4 N chair exactly 1.9 meters off the floor for 26 seconds.  How much work does she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Stephanie pushes a chair 3.6 meters across the floor using a force of 2.2 N.  How much work does she do?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58800" y="30251400"/>
            <a:ext cx="18962262" cy="285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90800" y="2514600"/>
            <a:ext cx="3657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Conservation of Energy </a:t>
            </a:r>
            <a:r>
              <a:rPr lang="en-US" sz="4400" dirty="0" smtClean="0"/>
              <a:t>Lab</a:t>
            </a:r>
          </a:p>
          <a:p>
            <a:r>
              <a:rPr lang="en-US" sz="4400" dirty="0" smtClean="0"/>
              <a:t>See upload</a:t>
            </a:r>
            <a:endParaRPr lang="en-US" sz="4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Kinetic and Potential Energy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7854696" cy="9144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Lesson Two</a:t>
            </a:r>
            <a:endParaRPr lang="en-US" sz="2800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04088"/>
            <a:ext cx="24384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8000" dirty="0" smtClean="0"/>
              <a:t>Two Forms of Energy: </a:t>
            </a:r>
            <a:r>
              <a:rPr lang="en-US" sz="8000" dirty="0" smtClean="0"/>
              <a:t>_ </a:t>
            </a:r>
            <a:r>
              <a:rPr lang="en-US" sz="8000" i="1" dirty="0" smtClean="0">
                <a:solidFill>
                  <a:srgbClr val="FF0000"/>
                </a:solidFill>
              </a:rPr>
              <a:t>(Kinetic) </a:t>
            </a:r>
            <a:r>
              <a:rPr lang="en-US" sz="8000" dirty="0" smtClean="0"/>
              <a:t>______ and _ </a:t>
            </a:r>
            <a:r>
              <a:rPr lang="en-US" sz="8000" i="1" dirty="0" smtClean="0">
                <a:solidFill>
                  <a:srgbClr val="FF0000"/>
                </a:solidFill>
              </a:rPr>
              <a:t>(Potential) </a:t>
            </a:r>
            <a:r>
              <a:rPr lang="en-US" sz="8000" dirty="0" smtClean="0"/>
              <a:t>__________.</a:t>
            </a:r>
            <a:endParaRPr lang="en-US" sz="8000" dirty="0" smtClean="0"/>
          </a:p>
          <a:p>
            <a:r>
              <a:rPr lang="en-US" sz="8000" dirty="0" smtClean="0"/>
              <a:t>Kinetic Energy is energy of _________________.  Examples include a plane traveling through the air, a girl running a race or a cyclist rounding a curve.</a:t>
            </a:r>
          </a:p>
          <a:p>
            <a:r>
              <a:rPr lang="en-US" sz="8000" dirty="0" smtClean="0"/>
              <a:t>The formula for kinetic energy is KE = ½ mv</a:t>
            </a:r>
            <a:r>
              <a:rPr lang="en-US" sz="8000" baseline="30000" dirty="0" smtClean="0"/>
              <a:t>2</a:t>
            </a:r>
            <a:endParaRPr lang="en-US" sz="8000" dirty="0" smtClean="0"/>
          </a:p>
          <a:p>
            <a:pPr>
              <a:buNone/>
            </a:pPr>
            <a:endParaRPr lang="en-US" sz="8000" dirty="0" smtClean="0"/>
          </a:p>
          <a:p>
            <a:r>
              <a:rPr lang="en-US" sz="8000" b="1" u="sng" dirty="0" smtClean="0"/>
              <a:t>Example</a:t>
            </a:r>
            <a:r>
              <a:rPr lang="en-US" sz="8000" dirty="0" smtClean="0"/>
              <a:t>: Calculate the kinetic</a:t>
            </a:r>
            <a:r>
              <a:rPr lang="en-US" sz="8000" baseline="30000" dirty="0" smtClean="0"/>
              <a:t> </a:t>
            </a:r>
            <a:r>
              <a:rPr lang="en-US" sz="8000" dirty="0" smtClean="0"/>
              <a:t>energy in a car moving at 10 m/sec if the car has a mass of 1200 kg?</a:t>
            </a:r>
          </a:p>
          <a:p>
            <a:endParaRPr lang="en-US" sz="6000" dirty="0" smtClean="0"/>
          </a:p>
          <a:p>
            <a:pPr lvl="3">
              <a:buNone/>
            </a:pPr>
            <a:r>
              <a:rPr lang="en-US" sz="7400" dirty="0" smtClean="0">
                <a:latin typeface="Viner Hand ITC" pitchFamily="66" charset="0"/>
              </a:rPr>
              <a:t>KE = ½ mv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</a:p>
          <a:p>
            <a:pPr lvl="3">
              <a:buNone/>
            </a:pPr>
            <a:r>
              <a:rPr lang="en-US" sz="7400" dirty="0" smtClean="0">
                <a:latin typeface="Viner Hand ITC" pitchFamily="66" charset="0"/>
              </a:rPr>
              <a:t>KE = ½ (1,200 kg) (10m/sec)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</a:p>
          <a:p>
            <a:pPr lvl="3">
              <a:buNone/>
            </a:pPr>
            <a:r>
              <a:rPr lang="en-US" sz="7400" dirty="0" smtClean="0">
                <a:latin typeface="Viner Hand ITC" pitchFamily="66" charset="0"/>
              </a:rPr>
              <a:t>KE = ½ (1,200 kg) (100m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  <a:r>
              <a:rPr lang="en-US" sz="7400" dirty="0" smtClean="0">
                <a:latin typeface="Viner Hand ITC" pitchFamily="66" charset="0"/>
              </a:rPr>
              <a:t>/sec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  <a:r>
              <a:rPr lang="en-US" sz="7400" dirty="0" smtClean="0">
                <a:latin typeface="Viner Hand ITC" pitchFamily="66" charset="0"/>
              </a:rPr>
              <a:t>)</a:t>
            </a:r>
          </a:p>
          <a:p>
            <a:pPr lvl="3">
              <a:buNone/>
            </a:pPr>
            <a:r>
              <a:rPr lang="en-US" sz="9600" dirty="0" smtClean="0">
                <a:latin typeface="Viner Hand ITC" pitchFamily="66" charset="0"/>
              </a:rPr>
              <a:t>KE = 60000 Joules (J)</a:t>
            </a:r>
          </a:p>
          <a:p>
            <a:pPr>
              <a:buNone/>
            </a:pPr>
            <a:r>
              <a:rPr lang="en-US" sz="6000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Potential Energy is referred to as </a:t>
            </a:r>
            <a:r>
              <a:rPr lang="en-US" dirty="0" smtClean="0"/>
              <a:t>__ </a:t>
            </a:r>
            <a:r>
              <a:rPr lang="en-US" i="1" dirty="0" smtClean="0">
                <a:solidFill>
                  <a:srgbClr val="FF0000"/>
                </a:solidFill>
              </a:rPr>
              <a:t>(stored) </a:t>
            </a:r>
            <a:r>
              <a:rPr lang="en-US" dirty="0" smtClean="0"/>
              <a:t>_______ </a:t>
            </a:r>
            <a:r>
              <a:rPr lang="en-US" dirty="0" smtClean="0"/>
              <a:t>energy.  In general it is not moving or is in a position where it can, but is not, doing </a:t>
            </a:r>
            <a:r>
              <a:rPr lang="en-US" dirty="0" smtClean="0"/>
              <a:t>___ </a:t>
            </a:r>
            <a:r>
              <a:rPr lang="en-US" i="1" dirty="0" smtClean="0">
                <a:solidFill>
                  <a:srgbClr val="FF0000"/>
                </a:solidFill>
              </a:rPr>
              <a:t>(Work) </a:t>
            </a:r>
            <a:r>
              <a:rPr lang="en-US" dirty="0" smtClean="0"/>
              <a:t>__________.  </a:t>
            </a:r>
            <a:r>
              <a:rPr lang="en-US" dirty="0" smtClean="0"/>
              <a:t>Examples include a book on a shelf, a stretched rubber band or water behind a dam.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formula for potential energy is  PE = m x g x h</a:t>
            </a:r>
          </a:p>
          <a:p>
            <a:r>
              <a:rPr lang="en-US" dirty="0" smtClean="0"/>
              <a:t>Example: Calculate the potential</a:t>
            </a:r>
            <a:r>
              <a:rPr lang="en-US" baseline="30000" dirty="0" smtClean="0"/>
              <a:t> </a:t>
            </a:r>
            <a:r>
              <a:rPr lang="en-US" dirty="0" smtClean="0"/>
              <a:t>energy of a car on a hill 100 meters high, if the car has a mass of 1200 kg?</a:t>
            </a:r>
          </a:p>
          <a:p>
            <a:pPr lvl="4">
              <a:buNone/>
            </a:pPr>
            <a:r>
              <a:rPr lang="en-US" dirty="0" smtClean="0">
                <a:latin typeface="Viner Hand ITC" pitchFamily="66" charset="0"/>
              </a:rPr>
              <a:t>PE = m x g x h</a:t>
            </a:r>
          </a:p>
          <a:p>
            <a:pPr lvl="4">
              <a:buNone/>
            </a:pPr>
            <a:r>
              <a:rPr lang="en-US" dirty="0" smtClean="0">
                <a:latin typeface="Viner Hand ITC" pitchFamily="66" charset="0"/>
              </a:rPr>
              <a:t>PE = 1,200 Kg x 9.8 m/sec</a:t>
            </a:r>
            <a:r>
              <a:rPr lang="en-US" baseline="30000" dirty="0" smtClean="0">
                <a:latin typeface="Viner Hand ITC" pitchFamily="66" charset="0"/>
              </a:rPr>
              <a:t>2</a:t>
            </a:r>
            <a:r>
              <a:rPr lang="en-US" dirty="0" smtClean="0">
                <a:latin typeface="Viner Hand ITC" pitchFamily="66" charset="0"/>
              </a:rPr>
              <a:t> x 100 m</a:t>
            </a:r>
          </a:p>
          <a:p>
            <a:pPr lvl="4">
              <a:buNone/>
            </a:pPr>
            <a:r>
              <a:rPr lang="en-US" dirty="0" smtClean="0">
                <a:latin typeface="Viner Hand ITC" pitchFamily="66" charset="0"/>
              </a:rPr>
              <a:t>PE = 1,200,000 Joules (J)</a:t>
            </a:r>
            <a:endParaRPr lang="en-US" dirty="0">
              <a:latin typeface="Viner Hand ITC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5334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Determine if the following situations have mostly potential or kinetic energy, by placing an “X” in the column next to the situation.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600" y="2240280"/>
          <a:ext cx="7002780" cy="4160520"/>
        </p:xfrm>
        <a:graphic>
          <a:graphicData uri="http://schemas.openxmlformats.org/drawingml/2006/table">
            <a:tbl>
              <a:tblPr/>
              <a:tblGrid>
                <a:gridCol w="473872"/>
                <a:gridCol w="4690459"/>
                <a:gridCol w="859259"/>
                <a:gridCol w="979190"/>
              </a:tblGrid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Situation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Kinetic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Potential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book sitting on a shelf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man pedaling a bicycle up a hill.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man on a bicycle stopped at the top of a hill ready to descend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ball sitting on a desk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car engine in normal operation on the road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hammer just before it strikes a nail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nuclear submarine moving slowly through the 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satellite in orbit around the earth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large tree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bowling ball at the top of the arc in the bowler’s hand before he releases the ball (it is behind his back)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524000"/>
          <a:ext cx="8077200" cy="4572000"/>
        </p:xfrm>
        <a:graphic>
          <a:graphicData uri="http://schemas.openxmlformats.org/drawingml/2006/table">
            <a:tbl>
              <a:tblPr/>
              <a:tblGrid>
                <a:gridCol w="546577"/>
                <a:gridCol w="6007291"/>
                <a:gridCol w="737205"/>
                <a:gridCol w="786127"/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Firewood that is laying on the ground but not burning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The string on an archers bow as it is drawn tight just before he release the arrow.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The arrow in flight from the item above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TNT when stored and at rest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 sprinter in position at the starting block just before the starter’s gun is fired.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Energy absorbs from the sun’s solar radiation in the form of food such as corn.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An electrical motor connected to a positive and negative electrical source.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The same situation with the positive and negative electrical source but no electrical motor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Ocean waves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Low frequency sound waves (very low tones) at a concert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Kinetic and Potential Energy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743200"/>
            <a:ext cx="7854696" cy="914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dirty="0" smtClean="0"/>
              <a:t>Target Group – 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 Introduction to Chemistry and Physics Class</a:t>
            </a:r>
          </a:p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38100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Three Class Lesson Plan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46482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Student math </a:t>
            </a:r>
            <a:r>
              <a:rPr lang="en-US" sz="2800" dirty="0" smtClean="0"/>
              <a:t>skills </a:t>
            </a:r>
            <a:r>
              <a:rPr lang="en-US" sz="2800" dirty="0" smtClean="0"/>
              <a:t>at Algebra One</a:t>
            </a: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676400"/>
            <a:ext cx="3429000" cy="4389120"/>
          </a:xfrm>
        </p:spPr>
        <p:txBody>
          <a:bodyPr/>
          <a:lstStyle/>
          <a:p>
            <a:r>
              <a:rPr lang="en-US" dirty="0" smtClean="0"/>
              <a:t>Insert screen shot here of Roller Coaster Physics Video Cover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6482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What aspects of roller coasters scare people or give them a thrill?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Scientific “Work” is done when a force moves an object.  When is Work done on a roller coaster?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What type of energy does the roller coaster have at the top of the first large hill, kinetic or potential?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What type of energy does the coaster have at the bottom of the first large hill?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Define “g” force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Define positive “g” force.  What does it feel like to the rider?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Define negative “g” force.  What does it feel like to the rider</a:t>
            </a:r>
          </a:p>
          <a:p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62000" y="457200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Roller Coaster Physics – Viewing Guide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ball rolling across a table has a velocity of 3.5 m/sec.  If the mass of the ball is 0.57 kg, calculate the KE of the ball.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212 kg car is traveling at 63 m/sec. Calculate the KE of the car.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65 kg crate is lifted 45 meters into the air. Calculate the potential energy of the crate in comparison to its starting point.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If a four car roller coaster weighs 1,500 kg including people how much energy is required to raise it from its starting position to a height of 120 m, the top of the first hill.? Your answer should be in Joules.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If the roller coaster in #4 above moves from a dead stop to the top of the hill in 35 seconds how much power is required?  (Hint: Remember  P = W/t)</a:t>
            </a:r>
          </a:p>
          <a:p>
            <a:endParaRPr lang="en-US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843290"/>
            <a:ext cx="6019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Energy Problems – Class work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Kinetic and Potential Energy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7854696" cy="9144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Lesson Three</a:t>
            </a:r>
            <a:endParaRPr lang="en-US" sz="2800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2362200"/>
            <a:ext cx="655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Skate Park still starts here and then moves to </a:t>
            </a:r>
            <a:r>
              <a:rPr lang="en-US" sz="2800" dirty="0" smtClean="0"/>
              <a:t>computer lab.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Demo first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Provide students handouts of guided exercises on simulation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Discuss real skateboard safety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group work</a:t>
            </a:r>
          </a:p>
          <a:p>
            <a:r>
              <a:rPr lang="en-US" dirty="0" smtClean="0"/>
              <a:t>Demonstrate how to build </a:t>
            </a:r>
            <a:r>
              <a:rPr lang="en-US" dirty="0" smtClean="0"/>
              <a:t>tracks that generate high kinetic energy and low kinetic energy models.</a:t>
            </a:r>
          </a:p>
          <a:p>
            <a:r>
              <a:rPr lang="en-US" dirty="0" smtClean="0"/>
              <a:t>Lab </a:t>
            </a:r>
            <a:r>
              <a:rPr lang="en-US" dirty="0" smtClean="0"/>
              <a:t>as partial assessment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if computer lab not available</a:t>
            </a:r>
            <a:r>
              <a:rPr lang="en-US" dirty="0" smtClean="0"/>
              <a:t>….</a:t>
            </a:r>
          </a:p>
          <a:p>
            <a:endParaRPr lang="en-US" dirty="0" smtClean="0"/>
          </a:p>
          <a:p>
            <a:r>
              <a:rPr lang="en-US" dirty="0" smtClean="0"/>
              <a:t>Teacher demo in class room.</a:t>
            </a:r>
          </a:p>
          <a:p>
            <a:r>
              <a:rPr lang="en-US" dirty="0" smtClean="0"/>
              <a:t>Students selected at appropriate times to “assist” teacher with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en-US" dirty="0" smtClean="0"/>
              <a:t>inal </a:t>
            </a:r>
            <a:r>
              <a:rPr lang="en-US" dirty="0" smtClean="0"/>
              <a:t>assessment </a:t>
            </a:r>
            <a:r>
              <a:rPr lang="en-US" dirty="0" smtClean="0"/>
              <a:t>to include opening quiz on Day Three and Simulation Exercises in </a:t>
            </a:r>
            <a:r>
              <a:rPr lang="en-US" dirty="0" smtClean="0"/>
              <a:t>Computer Lab</a:t>
            </a:r>
          </a:p>
          <a:p>
            <a:r>
              <a:rPr lang="en-US" dirty="0" smtClean="0"/>
              <a:t>End with Safety reinforcement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Kinetic and Potential Energy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581400"/>
            <a:ext cx="7854696" cy="9144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Lesson One </a:t>
            </a:r>
            <a:endParaRPr lang="en-US" sz="2800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257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these have in common?</a:t>
            </a:r>
            <a:endParaRPr lang="en-US" dirty="0"/>
          </a:p>
        </p:txBody>
      </p:sp>
      <p:pic>
        <p:nvPicPr>
          <p:cNvPr id="3" name="Picture 2" descr="Dam, water at r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219200"/>
            <a:ext cx="2282734" cy="3429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143000"/>
            <a:ext cx="3810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kate Boa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762000"/>
            <a:ext cx="3257550" cy="43434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m, water at r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3124200" cy="4465819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531658"/>
            <a:ext cx="4267200" cy="290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990600"/>
            <a:ext cx="4267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0" y="15240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Play U-Tube Video of </a:t>
            </a:r>
            <a:r>
              <a:rPr lang="en-US" sz="2400" dirty="0" smtClean="0"/>
              <a:t>Hydroelectric Dam.  Demonstrates </a:t>
            </a:r>
            <a:r>
              <a:rPr lang="en-US" sz="2400" dirty="0" smtClean="0"/>
              <a:t>conversion of potential to kinetic energy.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Discuss how </a:t>
            </a:r>
            <a:r>
              <a:rPr lang="en-US" sz="2400" dirty="0" smtClean="0"/>
              <a:t>water’s potential </a:t>
            </a:r>
            <a:r>
              <a:rPr lang="en-US" sz="2400" dirty="0" smtClean="0"/>
              <a:t>energy was created</a:t>
            </a:r>
            <a:r>
              <a:rPr lang="en-US" sz="24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http://www.youtube.com/watch?v=cEL7yc8R42k&amp;feature=related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5000" y="1828800"/>
            <a:ext cx="5562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Play U-Tube Video of Controlled </a:t>
            </a:r>
            <a:r>
              <a:rPr lang="en-US" sz="2800" dirty="0" smtClean="0"/>
              <a:t>Building </a:t>
            </a:r>
            <a:r>
              <a:rPr lang="en-US" sz="2800" dirty="0" smtClean="0"/>
              <a:t>Demolition. </a:t>
            </a:r>
            <a:r>
              <a:rPr lang="en-US" sz="2800" dirty="0" smtClean="0"/>
              <a:t>Demonstrates conversion of potential to kinetic energy.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Discuss how building potential energy was created.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http</a:t>
            </a:r>
            <a:r>
              <a:rPr lang="en-US" sz="2800" dirty="0" smtClean="0"/>
              <a:t>://www.youtube.com/watch?v=7Ng5qwtR59A&amp;feature=related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1905000"/>
            <a:ext cx="472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Skate Board Park </a:t>
            </a:r>
            <a:r>
              <a:rPr lang="en-US" sz="2400" dirty="0" smtClean="0"/>
              <a:t>- U </a:t>
            </a:r>
            <a:r>
              <a:rPr lang="en-US" sz="2400" dirty="0" smtClean="0"/>
              <a:t>of Colorado</a:t>
            </a:r>
            <a:r>
              <a:rPr lang="en-US" sz="2400" dirty="0" smtClean="0"/>
              <a:t>. </a:t>
            </a:r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phet.colorado.edu/en/simulation/energy-skate-park</a:t>
            </a:r>
            <a:endParaRPr lang="en-US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Discuss relationship to potential and kinetic energy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Discuss real skateboard safety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066800"/>
            <a:ext cx="419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 and </a:t>
            </a:r>
            <a:r>
              <a:rPr lang="en-US" dirty="0" smtClean="0"/>
              <a:t>Power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u="sng" dirty="0" smtClean="0"/>
              <a:t>Work</a:t>
            </a:r>
            <a:r>
              <a:rPr lang="en-US" dirty="0" smtClean="0"/>
              <a:t>:  </a:t>
            </a:r>
          </a:p>
          <a:p>
            <a:pPr lvl="0">
              <a:buNone/>
            </a:pPr>
            <a:r>
              <a:rPr lang="en-US" dirty="0" smtClean="0"/>
              <a:t>Work is the product of a </a:t>
            </a:r>
            <a:r>
              <a:rPr lang="en-US" dirty="0" smtClean="0"/>
              <a:t>_ </a:t>
            </a:r>
            <a:r>
              <a:rPr lang="en-US" i="1" dirty="0" smtClean="0">
                <a:solidFill>
                  <a:srgbClr val="FF0000"/>
                </a:solidFill>
              </a:rPr>
              <a:t>(force) </a:t>
            </a:r>
            <a:r>
              <a:rPr lang="en-US" dirty="0" smtClean="0"/>
              <a:t>_______  </a:t>
            </a:r>
            <a:r>
              <a:rPr lang="en-US" dirty="0" smtClean="0"/>
              <a:t>applied and the </a:t>
            </a:r>
            <a:r>
              <a:rPr lang="en-US" dirty="0" smtClean="0"/>
              <a:t>_ </a:t>
            </a:r>
            <a:r>
              <a:rPr lang="en-US" i="1" dirty="0" smtClean="0">
                <a:solidFill>
                  <a:srgbClr val="FF0000"/>
                </a:solidFill>
              </a:rPr>
              <a:t>(distance) </a:t>
            </a:r>
            <a:r>
              <a:rPr lang="en-US" dirty="0" smtClean="0"/>
              <a:t>__________ </a:t>
            </a:r>
            <a:r>
              <a:rPr lang="en-US" dirty="0" smtClean="0"/>
              <a:t>an object moves in the direction of the force</a:t>
            </a:r>
          </a:p>
          <a:p>
            <a:pPr lvl="0">
              <a:buNone/>
            </a:pPr>
            <a:r>
              <a:rPr lang="en-US" dirty="0" smtClean="0"/>
              <a:t>_ </a:t>
            </a:r>
            <a:r>
              <a:rPr lang="en-US" i="1" dirty="0" smtClean="0">
                <a:solidFill>
                  <a:srgbClr val="FF0000"/>
                </a:solidFill>
              </a:rPr>
              <a:t>(Force) </a:t>
            </a:r>
            <a:r>
              <a:rPr lang="en-US" dirty="0" smtClean="0"/>
              <a:t>__________ </a:t>
            </a:r>
            <a:r>
              <a:rPr lang="en-US" dirty="0" smtClean="0"/>
              <a:t>is measured in Newtons (N), and </a:t>
            </a:r>
            <a:r>
              <a:rPr lang="en-US" dirty="0" smtClean="0"/>
              <a:t>_ </a:t>
            </a:r>
            <a:r>
              <a:rPr lang="en-US" i="1" dirty="0" smtClean="0">
                <a:solidFill>
                  <a:srgbClr val="FF0000"/>
                </a:solidFill>
              </a:rPr>
              <a:t>(distance) </a:t>
            </a:r>
            <a:r>
              <a:rPr lang="en-US" dirty="0" smtClean="0"/>
              <a:t>_____________ </a:t>
            </a:r>
            <a:r>
              <a:rPr lang="en-US" dirty="0" smtClean="0"/>
              <a:t>in meters (m)</a:t>
            </a:r>
          </a:p>
          <a:p>
            <a:pPr lvl="0">
              <a:buNone/>
            </a:pPr>
            <a:r>
              <a:rPr lang="en-US" dirty="0" smtClean="0"/>
              <a:t>We call the units of </a:t>
            </a:r>
            <a:r>
              <a:rPr lang="en-US" dirty="0" smtClean="0"/>
              <a:t>work a _  </a:t>
            </a:r>
            <a:r>
              <a:rPr lang="en-US" i="1" dirty="0" smtClean="0">
                <a:solidFill>
                  <a:srgbClr val="FF0000"/>
                </a:solidFill>
              </a:rPr>
              <a:t>(Joule) </a:t>
            </a:r>
            <a:r>
              <a:rPr lang="en-US" dirty="0" smtClean="0"/>
              <a:t>_______ </a:t>
            </a:r>
            <a:r>
              <a:rPr lang="en-US" dirty="0" smtClean="0"/>
              <a:t>(J)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1215</TotalTime>
  <Words>1108</Words>
  <Application>Microsoft Office PowerPoint</Application>
  <PresentationFormat>On-screen Show (4:3)</PresentationFormat>
  <Paragraphs>186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Kinetic and Potential Energy</vt:lpstr>
      <vt:lpstr>Kinetic and Potential Energy</vt:lpstr>
      <vt:lpstr>Kinetic and Potential Energy</vt:lpstr>
      <vt:lpstr>What do these have in common?</vt:lpstr>
      <vt:lpstr>Slide 5</vt:lpstr>
      <vt:lpstr>Slide 6</vt:lpstr>
      <vt:lpstr>Slide 7</vt:lpstr>
      <vt:lpstr>Slide 8</vt:lpstr>
      <vt:lpstr> Work and Power Notes</vt:lpstr>
      <vt:lpstr>Slide 10</vt:lpstr>
      <vt:lpstr>Slide 11</vt:lpstr>
      <vt:lpstr>Slide 12</vt:lpstr>
      <vt:lpstr>Class work Problems</vt:lpstr>
      <vt:lpstr>Slide 14</vt:lpstr>
      <vt:lpstr>Kinetic and Potential Energy</vt:lpstr>
      <vt:lpstr>Energy</vt:lpstr>
      <vt:lpstr>Slide 17</vt:lpstr>
      <vt:lpstr>Slide 18</vt:lpstr>
      <vt:lpstr>Slide 19</vt:lpstr>
      <vt:lpstr>Slide 20</vt:lpstr>
      <vt:lpstr>Slide 21</vt:lpstr>
      <vt:lpstr>Slide 22</vt:lpstr>
      <vt:lpstr>Kinetic and Potential Energy</vt:lpstr>
      <vt:lpstr>Slide 24</vt:lpstr>
      <vt:lpstr>Slide 25</vt:lpstr>
      <vt:lpstr>Slide 26</vt:lpstr>
      <vt:lpstr>Slide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Rick Kahley</dc:creator>
  <cp:lastModifiedBy>Rick Kahley</cp:lastModifiedBy>
  <cp:revision>52</cp:revision>
  <dcterms:created xsi:type="dcterms:W3CDTF">2011-03-13T12:24:23Z</dcterms:created>
  <dcterms:modified xsi:type="dcterms:W3CDTF">2011-03-27T13:19:33Z</dcterms:modified>
</cp:coreProperties>
</file>